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7" r:id="rId2"/>
    <p:sldId id="288" r:id="rId3"/>
    <p:sldId id="289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7" r:id="rId39"/>
    <p:sldId id="328" r:id="rId40"/>
    <p:sldId id="329" r:id="rId41"/>
    <p:sldId id="330" r:id="rId42"/>
    <p:sldId id="331" r:id="rId43"/>
    <p:sldId id="332" r:id="rId44"/>
    <p:sldId id="333" r:id="rId45"/>
    <p:sldId id="334" r:id="rId46"/>
    <p:sldId id="335" r:id="rId47"/>
    <p:sldId id="325" r:id="rId48"/>
    <p:sldId id="326" r:id="rId4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42" y="54"/>
      </p:cViewPr>
      <p:guideLst/>
    </p:cSldViewPr>
  </p:slideViewPr>
  <p:outlineViewPr>
    <p:cViewPr>
      <p:scale>
        <a:sx n="33" d="100"/>
        <a:sy n="33" d="100"/>
      </p:scale>
      <p:origin x="0" y="-3585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Hafta Hİ II Dersi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Kurumsal İtibarın Tanımı ve Kavramsal Çerçevesi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kurumun geçmiş davranışlarına, mevcut performansına ve gelecek vaatlerine ilişkin olarak iç ve dış paydaşların zihninde oluşan genel algılar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bütünüdür. Bu algı;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güven, saygınlık, kalite ve istikrar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boyutlu değerlerle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şekillenir.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Fombrun’a</a:t>
            </a: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itibar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paydaşların zihnindeki “bir kurumun kim olduğu ve neye değer verdiği” hakkındaki izlenimlerin bütünüdür.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1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Arçelik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kalitesiyle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sürdürülebilirlik raporları ve sosyal sorumluluk projeleriyle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 gözünde saygın bir konumda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almaktadır.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90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Kurumsal İtibarın Bileşenleri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kimlik, kurumsal imaj ve kurumsal iletişim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süreçlerinin etkileşimiyle şekillenir</a:t>
            </a: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3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97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2.1 Kurumsal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Kimlik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kimlik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kurumun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“ben kimim?”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sorusuna verdiği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cevaptır.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kendi içinden çıkan ve kendi kontrolünde olan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görsel, davranışsal ve kültürel öğeleri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Yani bu kimlik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kurumun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kendini nasıl tanımladığı ve göstermek istediği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biçimdir.</a:t>
            </a:r>
          </a:p>
        </p:txBody>
      </p:sp>
    </p:spTree>
    <p:extLst>
      <p:ext uri="{BB962C8B-B14F-4D97-AF65-F5344CB8AC3E}">
        <p14:creationId xmlns:p14="http://schemas.microsoft.com/office/powerpoint/2010/main" val="175363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Öğeleri şunlardır:</a:t>
            </a:r>
            <a:endParaRPr lang="tr-TR" sz="3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457200" algn="just">
              <a:lnSpc>
                <a:spcPct val="150000"/>
              </a:lnSpc>
            </a:pP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 ve amblem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457200" algn="just">
              <a:lnSpc>
                <a:spcPct val="150000"/>
              </a:lnSpc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renkler ve tipografi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457200" algn="just">
              <a:lnSpc>
                <a:spcPct val="150000"/>
              </a:lnSpc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giyim ve davranış kodları </a:t>
            </a: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(personel tutumları)</a:t>
            </a:r>
            <a:endParaRPr lang="tr-TR" sz="32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457200" algn="just">
              <a:lnSpc>
                <a:spcPct val="150000"/>
              </a:lnSpc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değerler, vizyon, misyon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457200" algn="just">
              <a:lnSpc>
                <a:spcPct val="150000"/>
              </a:lnSpc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slogan ve söylemler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8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Türk Hava Yolları’nın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kırmızı-beyaz renkleri, turna kuşu amblemi ve “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Widen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World” sloganı,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kimliğinin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parçalarıdır.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15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Kurumsal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İmaj </a:t>
            </a:r>
            <a:endParaRPr lang="tr-TR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“başkaları beni nasıl görüyor?”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sorusunun cevabıdır.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 paydaşların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devlet,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medya, iş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ortakları, müşteriler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kurum hakkında sahip oldukları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algı ve izlenimdir.</a:t>
            </a:r>
          </a:p>
        </p:txBody>
      </p:sp>
    </p:spTree>
    <p:extLst>
      <p:ext uri="{BB962C8B-B14F-4D97-AF65-F5344CB8AC3E}">
        <p14:creationId xmlns:p14="http://schemas.microsoft.com/office/powerpoint/2010/main" val="268426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İmajı etkileyen unsurlar: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yönetimi süreçlerindeki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sunduğu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ürün/hizmet kalitesi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çıkan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haberler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sosyal medyadaki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yorumlar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Topluma karşı tutumu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(sosyal sorumluluk projeleri, çevreci yaklaşımlar</a:t>
            </a:r>
            <a:r>
              <a:rPr lang="tr-TR" sz="3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3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9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banka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şikayetlerini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 çözüyorsa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çevreci kampanyalarla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 çekiyorsa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dışarıdan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“duyarlı ve güvenilir bir kurum”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algılanabilir.</a:t>
            </a:r>
          </a:p>
        </p:txBody>
      </p:sp>
    </p:spTree>
    <p:extLst>
      <p:ext uri="{BB962C8B-B14F-4D97-AF65-F5344CB8AC3E}">
        <p14:creationId xmlns:p14="http://schemas.microsoft.com/office/powerpoint/2010/main" val="170344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2.3 Kurumsal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</a:t>
            </a:r>
            <a:endParaRPr lang="tr-TR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kimlik ile kurumsal imaj arasında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köprü görevi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görür. Kurumun kimliğini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ve etkili biçimde dış dünyaya (ve iç paydaşlara)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aktarmasını sağlar.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kurumun dış dünyada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istenilen imajla algılanmasıdır.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3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10000"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iletişim faaliyetleri şunları kapsar: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(çalışan bültenleri, toplantılar)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sosyal sorumluluk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projelerinin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duyurulması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iletişimi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imaj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düzeltme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bültenleri, reklamlar, sponsorluklar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yönetimi</a:t>
            </a:r>
          </a:p>
          <a:p>
            <a:pPr marL="1143000" lvl="1" indent="-457200" algn="just">
              <a:lnSpc>
                <a:spcPct val="150000"/>
              </a:lnSpc>
            </a:pPr>
            <a:endParaRPr lang="tr-TR" sz="30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7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Bazı şirketler,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ürünlerinde GDO kullanmadığını duyurmak için kurumsal iletişim kampanyası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başlatır. Bu sayede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sağlık bilincine sahip müşteriler nezdinde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“doğal ve güvenilir”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 oluşturulmaya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çalışılır.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763" y="3810000"/>
            <a:ext cx="5934110" cy="275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Kurumsal İtibarın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Türleri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Farkındalık Temelli İtibar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 türü,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kadar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tanındığı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görünür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olduğuyla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ilgilidir. Yani burada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“algılanmak, bilinmek”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 plandadır,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nasıl algılandığı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hakkında olumlu ya da olumsuz detaylı bilgiye sahip olunmasa 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sık sık duyulması,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onun itibarı üzerinde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olabilir.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4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Özellikleri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görünürlüğü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(televizyon, gazete, sosyal medya vb.)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kampanyalarının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yaygınlığı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Sponsorluklar, etkinlik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katılımları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Sıklıkla kamuoyunun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karşısına çıkma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55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Apple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firmalar, yalnızca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ürünleriyle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yerde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karşımıza çıkmalarıyla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temelli bir itibara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sahiptirler. Hatta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ürünlerini hiç kullanmayan insanlar bile markayı tanır.</a:t>
            </a:r>
          </a:p>
        </p:txBody>
      </p:sp>
    </p:spTree>
    <p:extLst>
      <p:ext uri="{BB962C8B-B14F-4D97-AF65-F5344CB8AC3E}">
        <p14:creationId xmlns:p14="http://schemas.microsoft.com/office/powerpoint/2010/main" val="138303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Değer Atfedilen İtibar 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Bu </a:t>
            </a:r>
            <a:r>
              <a:rPr lang="tr-TR" sz="24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tür, </a:t>
            </a:r>
            <a:r>
              <a:rPr lang="tr-TR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paydaşların kurumla yaşadığı deneyimler ve gözlemleri sonucu geliştirdiği </a:t>
            </a:r>
            <a:r>
              <a:rPr lang="tr-TR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algısal yargılar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ilgilidir. Kurumun </a:t>
            </a:r>
            <a:r>
              <a:rPr lang="tr-TR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anlayışı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ürün-hizmet kalitesi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 davranışları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memnuniyeti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projeleri</a:t>
            </a:r>
            <a:r>
              <a:rPr lang="tr-TR" sz="24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unsurlar üzerinden </a:t>
            </a:r>
            <a:r>
              <a:rPr lang="tr-TR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"kurum hakkında ne düşünüldüğü"</a:t>
            </a:r>
            <a:r>
              <a:rPr lang="tr-TR" sz="24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itibarı belirler.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759200"/>
            <a:ext cx="2959100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6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Özellikleri: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 bulunması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ve şeffaf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deneyimleri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geri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bildirimleri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Toplumdaki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saygınlık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düzeyi</a:t>
            </a:r>
            <a:endParaRPr lang="tr-TR" sz="30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46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Sabancı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Holding ya da Koç Holding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gruplar, yalnızca bilinirlik değil;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zamanda uzun yıllar süren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tutarlı ve güvenilir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iş anlayışları sayesinde yüksek düzeyde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 atfedilen itibara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sahiptir.</a:t>
            </a:r>
          </a:p>
        </p:txBody>
      </p:sp>
    </p:spTree>
    <p:extLst>
      <p:ext uri="{BB962C8B-B14F-4D97-AF65-F5344CB8AC3E}">
        <p14:creationId xmlns:p14="http://schemas.microsoft.com/office/powerpoint/2010/main" val="202774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Varlık Olarak İtibar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Bu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itibarın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finansal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açıdan değerlendirildiği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değeri gibi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şirketin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maddi varlıkları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arasında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aldığı bir düzeydir. Yani bu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itibarı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adeta bir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sermaye unsuru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düşünmek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gerekir.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Yatırımcılar için bir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göstergesidir.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 üstünlüğü sağlar ve marka değerini doğrudan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etkiler.</a:t>
            </a:r>
          </a:p>
        </p:txBody>
      </p:sp>
    </p:spTree>
    <p:extLst>
      <p:ext uri="{BB962C8B-B14F-4D97-AF65-F5344CB8AC3E}">
        <p14:creationId xmlns:p14="http://schemas.microsoft.com/office/powerpoint/2010/main" val="318171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Özellikleri: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anında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hissedar güveninin korunması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gücü ve sadakati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 çekme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potansiyeli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Şirketin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borsa değerine </a:t>
            </a: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etkisi</a:t>
            </a:r>
            <a:endParaRPr lang="tr-TR" sz="30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8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20000"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Tesla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şirketler, yalnızca ürünleriyle değil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itibarlarıyla milyarlarca dolarlık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 değerine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sahiptirler. </a:t>
            </a:r>
            <a:r>
              <a:rPr lang="tr-TR" sz="32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Elon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Musk’ın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itibarı bile şirket değerlerini doğrudan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etkileyebilir</a:t>
            </a: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Kısaca ;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Farkındalık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“Tanıyorlar mı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Değer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Atfetme =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“Saygı duyuyorlar mı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Varlık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“Buna para değer mi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 anlamına gelmektedir.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92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Kurumsal İtibarın Yararları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fiyatlarını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yukarıda konumlandırma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imkânı sunar.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anlarında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 kalkanı işlevi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görür.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Nitelikli iş gücünü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çeker ve elde tutar.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Tedarikçi ve düzenleyici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kurumlarla ilişkileri güçlendirir.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</a:t>
            </a:r>
            <a:r>
              <a:rPr lang="tr-TR" sz="3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000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01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Koç Holding’in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kurumsal itibarı,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dönemlerinde dahi yatırımcıların desteğini kaybetmemesini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2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Kurumsal İtibar Yönetimi Süreci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5.1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 Analizi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Paydaşların kurumla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etkileşimleri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beklentileri ve bilgi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ihtiyaçları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 edilir.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paydaş grubuna özel strateji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geliştirilir.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Migros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çalışanlarına yönelik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memnuniyet anketleri ve müşterilerine özel sadakat kartlarıyla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(Money Club)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yönlü paydaş analizini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yönetir.</a:t>
            </a:r>
          </a:p>
        </p:txBody>
      </p:sp>
    </p:spTree>
    <p:extLst>
      <p:ext uri="{BB962C8B-B14F-4D97-AF65-F5344CB8AC3E}">
        <p14:creationId xmlns:p14="http://schemas.microsoft.com/office/powerpoint/2010/main" val="354468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 İtibar Analizi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yönelik algılar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ölçülür.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“İtibar Katsayısı”, “Kurumsal Kişilik Ölçeği” ve “Kurumsal Güvenilirlik Skalası”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yöntemler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kullanılır.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Dergisi’nin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“En Beğenilen Şirketler”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listesi,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toplumsal beklentiler yaklaşımına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dayanır.</a:t>
            </a:r>
          </a:p>
        </p:txBody>
      </p:sp>
    </p:spTree>
    <p:extLst>
      <p:ext uri="{BB962C8B-B14F-4D97-AF65-F5344CB8AC3E}">
        <p14:creationId xmlns:p14="http://schemas.microsoft.com/office/powerpoint/2010/main" val="354086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70000" lnSpcReduction="20000"/>
          </a:bodyPr>
          <a:lstStyle/>
          <a:p>
            <a:pPr marL="228600"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 Uygulama</a:t>
            </a:r>
          </a:p>
          <a:p>
            <a:pPr indent="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odaklı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geliştirilerek paydaş beklentileri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karşılanır.</a:t>
            </a:r>
          </a:p>
          <a:p>
            <a:pPr marL="228600"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 Yaklaşım: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görünürlük, basın bültenleri ve reklam kampanyaları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 plandadır.</a:t>
            </a:r>
          </a:p>
          <a:p>
            <a:pPr marL="228600"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 Yaklaşım: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davranışlar, etik ilkeler, sosyal projeler gibi uygulamalar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 çıkar.</a:t>
            </a:r>
          </a:p>
          <a:p>
            <a:pPr marL="228600" indent="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Sabancı Holding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projeleriyle davranış odaklı yaklaşımı benimseyerek toplumsal güveni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güçlendirmiştir.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92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5.4 İzleme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algısındaki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değişiklikleri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gözlemlenir.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 bildirimler stratejilere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yansıtılır.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Türk Telekom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memnuniyeti skorlarını takip ederek düzenli olarak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deneyimi iyileştirmeleri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yapar.</a:t>
            </a:r>
          </a:p>
        </p:txBody>
      </p:sp>
    </p:spTree>
    <p:extLst>
      <p:ext uri="{BB962C8B-B14F-4D97-AF65-F5344CB8AC3E}">
        <p14:creationId xmlns:p14="http://schemas.microsoft.com/office/powerpoint/2010/main" val="290583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5.5 Yapısal Değişim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Elde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edilen bulgulara göre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organizasyonel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değişiklikler planlanır ve uygulanır.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Pegasus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Havayolları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sonrası uçuş iptallerine ilişkin yapısal önlemler alarak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iletişim sistemini ve yolcu bilgilendirme altyapısını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yenilemiştir.</a:t>
            </a:r>
          </a:p>
        </p:txBody>
      </p:sp>
    </p:spTree>
    <p:extLst>
      <p:ext uri="{BB962C8B-B14F-4D97-AF65-F5344CB8AC3E}">
        <p14:creationId xmlns:p14="http://schemas.microsoft.com/office/powerpoint/2010/main" val="693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tr-TR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Kurumsal İtibar Ölçüm Yöntemleri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Toplumsal Beklentiler Yaklaşımı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000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Fortune</a:t>
            </a:r>
            <a:r>
              <a:rPr lang="tr-TR" sz="2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Financial Times ve </a:t>
            </a:r>
            <a:r>
              <a:rPr lang="tr-TR" sz="2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</a:t>
            </a:r>
            <a:r>
              <a:rPr lang="tr-TR" sz="2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Dergisi örnekleri</a:t>
            </a:r>
            <a:r>
              <a:rPr lang="tr-T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20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“En Beğenilen Şirketler” </a:t>
            </a:r>
            <a:r>
              <a:rPr lang="tr-T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araştırmaları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tr-T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Kişilik Yaklaşımı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İnsani </a:t>
            </a:r>
            <a:r>
              <a:rPr lang="tr-T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özelliklere </a:t>
            </a:r>
            <a:r>
              <a:rPr lang="tr-TR" sz="2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(şefkatli, yenilikçi, otoriter, karizmatik) </a:t>
            </a:r>
            <a:r>
              <a:rPr lang="tr-T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değerlendirme. </a:t>
            </a:r>
            <a:endParaRPr lang="tr-TR" sz="20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 Kredi</a:t>
            </a:r>
            <a:r>
              <a:rPr lang="tr-TR" sz="2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genç, yenilikçi ve teknolojik algısıyla </a:t>
            </a:r>
            <a:r>
              <a:rPr lang="tr-TR" sz="2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pozitif “kurumsal kişilik” </a:t>
            </a:r>
            <a:r>
              <a:rPr lang="tr-TR" sz="2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örneğidir.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Güvenilirlik Yaklaşımı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20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Uzmanlık</a:t>
            </a:r>
            <a:r>
              <a:rPr lang="tr-TR" sz="2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dürüstlük, inanılırlık faktörleriyle kuruma güven derecesi.</a:t>
            </a:r>
          </a:p>
        </p:txBody>
      </p:sp>
    </p:spTree>
    <p:extLst>
      <p:ext uri="{BB962C8B-B14F-4D97-AF65-F5344CB8AC3E}">
        <p14:creationId xmlns:p14="http://schemas.microsoft.com/office/powerpoint/2010/main" val="25625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10000"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Kurumsal İtibar ve Halkla İlişkiler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Halkla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 paydaşlar arasında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dayalı bir iletişim kurar.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İki strateji öne çıkar: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 Halkla İlişkiler: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ilişkileri, kampanyalar, tanıtımlar.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 Halkla İlişkiler: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karar süreçlerine katılım, paydaş geri bildirimlerinin yönetime aktarılması.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Zorlu Holding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sürdürülebilirlik stratejilerini kurumsal iletişim kampanyaları ile birleştirerek her iki yaklaşımı birlikte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yürütür.</a:t>
            </a:r>
          </a:p>
        </p:txBody>
      </p:sp>
    </p:spTree>
    <p:extLst>
      <p:ext uri="{BB962C8B-B14F-4D97-AF65-F5344CB8AC3E}">
        <p14:creationId xmlns:p14="http://schemas.microsoft.com/office/powerpoint/2010/main" val="11270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İtibar Yönetiminde Medyanın Rolü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Medya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için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fırsat hem risk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görünürlüğü,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 algısı üzerinde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ciddi etki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yaratır.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Beko’nun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“Geleceğin Tarzı”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kampanyası,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etkileşimleriyle itibar kazanımını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hızlandırmıştır.</a:t>
            </a:r>
          </a:p>
        </p:txBody>
      </p:sp>
    </p:spTree>
    <p:extLst>
      <p:ext uri="{BB962C8B-B14F-4D97-AF65-F5344CB8AC3E}">
        <p14:creationId xmlns:p14="http://schemas.microsoft.com/office/powerpoint/2010/main" val="343832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İtibar Kaybının Önlenmesi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kültürünün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 ve etik temellere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oturtulması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çalışanların kurumu temsil ettiğinin bilinciyle eğitilmesi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Şeffaf iletişim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süreçleri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senaryolarının </a:t>
            </a:r>
            <a:r>
              <a:rPr lang="tr-TR" sz="30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önceden hazırlanması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🔹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Volkswagen'in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emisyon skandalı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 kaybının iletişim eksikliğinden nasıl kaynaklanabileceğini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gösteren bir örnektir.</a:t>
            </a:r>
          </a:p>
        </p:txBody>
      </p:sp>
    </p:spTree>
    <p:extLst>
      <p:ext uri="{BB962C8B-B14F-4D97-AF65-F5344CB8AC3E}">
        <p14:creationId xmlns:p14="http://schemas.microsoft.com/office/powerpoint/2010/main" val="313516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 10.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Vaka Analizleri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 Koç Holding – İtibarın Sürekliliği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Dergisi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“En Beğenilen Şirketler”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araştırması.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Koç Holding,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yıl üst üste en beğenilen şirket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seçildi.</a:t>
            </a:r>
          </a:p>
        </p:txBody>
      </p:sp>
    </p:spTree>
    <p:extLst>
      <p:ext uri="{BB962C8B-B14F-4D97-AF65-F5344CB8AC3E}">
        <p14:creationId xmlns:p14="http://schemas.microsoft.com/office/powerpoint/2010/main" val="113354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kullanımı, sponsorluklar, reklam stratejisi</a:t>
            </a:r>
            <a:r>
              <a:rPr lang="tr-TR" sz="32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Odaklı: Tofaş, Arçelik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şirketlerinde müşteri memnuniyetine dayalı üretim</a:t>
            </a:r>
            <a:r>
              <a:rPr lang="tr-TR" sz="32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ulusal hem uluslararası yatırımcılar için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 simgesi </a:t>
            </a: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oldu.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58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2: Volkswagen –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Dieselgate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Skandalı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2015’te emisyon değerlerini manipüle ettiği </a:t>
            </a:r>
            <a:r>
              <a:rPr lang="tr-TR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çıktı.</a:t>
            </a:r>
          </a:p>
          <a:p>
            <a:pPr marL="22860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Güvenilirlik ve etik değerlere dair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itibar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sarsıldı.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20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yöneticilerin değişimi, iç denetim mekanizmalarının</a:t>
            </a: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yeniden kurulması</a:t>
            </a: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Şeffaf medya açıklamaları, “yeniden yapılanma” kampanyaları</a:t>
            </a:r>
            <a:r>
              <a:rPr lang="tr-TR" sz="32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İtibar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ciddi şekilde sarsıldı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 yapısal reformlarla yeniden inşa süreci </a:t>
            </a:r>
            <a:r>
              <a:rPr lang="tr-TR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başlatıldı</a:t>
            </a: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84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8. Hafta Hİ II Test soruları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Kurumsal itibarın tanımıyla ilgili aşağıdakilerden hangisi doğrudur?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Kurumun iç yapısındaki yönetim anlayışıdır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Sadece medya görünürlüğünü ifade eder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Paydaşların kurumla ilgili algılarının toplamıdır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Kurumun yıllık finansal bilançosudur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Sadece tüketici sadakatiyle ilgilidir</a:t>
            </a:r>
          </a:p>
          <a:p>
            <a:pPr marL="0" indent="0" algn="l">
              <a:lnSpc>
                <a:spcPct val="150000"/>
              </a:lnSpc>
              <a:buNone/>
            </a:pP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20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Aşağıdakilerden hangisi kurumsal kimliğin bir öğesi değildir?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Kurumsal slogan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Logo ve amblem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Kurum içi giyim kuralları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Tüketici memnuniyeti yorumları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Tipografi ve renk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paleti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0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Kurumsal imaj aşağıdakilerden hangisini ifade eder?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Kurumun kendi belirlediği değerlerdir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Dış paydaşların kurum hakkındaki algılarıdır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Kurumun üretim süreçleridir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Reklam bütçesinin büyüklüğüdür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İç paydaşlar tarafından yapılan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denetimdir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30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“Farkındalık temelli itibar” ile ilgili olarak aşağıdakilerden hangisi doğrudur?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Sadece ürün kalitesi ile ilgilidir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Kurumun etik değerlerine odaklanır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Finansal gücü temsil eder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Kurumun ne kadar bilindiğiyle ilgilidir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İç paydaşların yönetime etkisini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açıklar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48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Aşağıdakilerden hangisi değer atfedilen itibara katkı sağlar?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Kurumun sosyal medya sponsorluğu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Logo ve slogan değişikliği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Uzun vadeli güvenilirlik ve müşteri deneyimi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Kriz iletişiminde sessiz kalmak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Yüksek reklam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bütçesi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61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“Kurumsal itibar = Sermaye değeri” anlayışı hangi itibar türüyle ilgilidir?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Farkındalık temelli itibar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Medya destekli itibar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Varlık olarak itibar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Toplumsal itibar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Güdüsel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imaj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itibarı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25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Aşağıdakilerden hangisi kurumsal itibar yönetiminin uygulama aşamasında kullanılan yaklaşımlardan biridir?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Prosedürsel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yaklaşım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Güç analizi yaklaşımı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İletişim odaklı yaklaşım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Yönetsel kararsızlık modeli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Müdahale temelli 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yapı</a:t>
            </a:r>
            <a:endParaRPr lang="tr-T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46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Aşağıdakilerden hangisi kurumsal itibar analizinde kullanılan yöntemlerden biridir?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SWOT analizi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Performans endeksi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İtibar katsayısı yöntemi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Rekabetçilik ölçeği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Ürün yaşam eğrisi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88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Davranış odaklı yaklaşıma göre itibarı oluşturan en önemli unsur aşağıdakilerden hangisidir?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Medya görünürlüğü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Kurumsal davranış ve deneyim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Reklam frekansı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Grafik tasarım kalitesi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Arama motoru sıralaması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6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Aşağıdakilerden hangisi Koç Holding’in güçlü kurumsal itibarını oluşturan faktörlerden biridir?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Sadece geleneksel medya kullanımı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Şirket logosunun sık yenilenmesi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Davranış odaklı müşteri memnuniyeti ve sürdürülebilirlik uygulamaları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Kriz anında bilgi paylaşımını kısıtlama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Üretimi sadece yurtdışına kaydırma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78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7.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0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7. </a:t>
            </a:r>
            <a:endParaRPr lang="tr-TR" sz="32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02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2910</TotalTime>
  <Words>462</Words>
  <Application>Microsoft Office PowerPoint</Application>
  <PresentationFormat>Geniş ekran</PresentationFormat>
  <Paragraphs>169</Paragraphs>
  <Slides>48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2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365</cp:revision>
  <dcterms:created xsi:type="dcterms:W3CDTF">2025-02-10T12:53:37Z</dcterms:created>
  <dcterms:modified xsi:type="dcterms:W3CDTF">2025-04-16T16:25:09Z</dcterms:modified>
</cp:coreProperties>
</file>